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6" r:id="rId10"/>
    <p:sldId id="264" r:id="rId11"/>
    <p:sldId id="265" r:id="rId12"/>
    <p:sldId id="266" r:id="rId13"/>
    <p:sldId id="278" r:id="rId14"/>
    <p:sldId id="279" r:id="rId15"/>
    <p:sldId id="280" r:id="rId16"/>
    <p:sldId id="281" r:id="rId17"/>
    <p:sldId id="267" r:id="rId18"/>
    <p:sldId id="268" r:id="rId19"/>
    <p:sldId id="269" r:id="rId20"/>
    <p:sldId id="277" r:id="rId21"/>
    <p:sldId id="270" r:id="rId22"/>
    <p:sldId id="271" r:id="rId23"/>
    <p:sldId id="272" r:id="rId24"/>
    <p:sldId id="275" r:id="rId25"/>
    <p:sldId id="273" r:id="rId26"/>
    <p:sldId id="274" r:id="rId27"/>
    <p:sldId id="282" r:id="rId28"/>
    <p:sldId id="283" r:id="rId29"/>
    <p:sldId id="285" r:id="rId30"/>
    <p:sldId id="286" r:id="rId31"/>
    <p:sldId id="284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66D7C-CFAE-4D49-8998-1798985F7777}" type="datetimeFigureOut">
              <a:rPr lang="en-US" smtClean="0"/>
              <a:t>8/19/11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1CE87-4FDD-914A-B7D4-635E28D246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33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Significance: 400 compared to all; 700 </a:t>
            </a:r>
            <a:r>
              <a:rPr lang="en-US" dirty="0" err="1" smtClean="0"/>
              <a:t>vs</a:t>
            </a:r>
            <a:r>
              <a:rPr lang="en-US" dirty="0" smtClean="0"/>
              <a:t> 1000; 1000 vs.</a:t>
            </a:r>
            <a:r>
              <a:rPr lang="en-US" baseline="0" dirty="0" smtClean="0"/>
              <a:t> 1500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CE87-4FDD-914A-B7D4-635E28D246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845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Genotype adults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1CE87-4FDD-914A-B7D4-635E28D2460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126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88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76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77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61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4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49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2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42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193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7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C341-8845-8D45-99C8-384E42460A95}" type="datetimeFigureOut">
              <a:rPr lang="en-US" smtClean="0"/>
              <a:t>8/19/11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CF5B9-D5E7-AE48-941E-38E38B6BD5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22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Proposal for Dissertation Proposal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879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Acidification and Larvae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exposure to acidic conditions affect early larval development and growth?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Larval exposure to 4 different pCO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Effects of different pCO</a:t>
            </a:r>
            <a:r>
              <a:rPr lang="en-US" baseline="-25000" dirty="0" smtClean="0"/>
              <a:t>2</a:t>
            </a:r>
            <a:r>
              <a:rPr lang="en-US" dirty="0" smtClean="0"/>
              <a:t> on: development, growth, calcification, and physiology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01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Larvae: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levels: 400, 700, 1000, and 1500 µ</a:t>
            </a:r>
            <a:r>
              <a:rPr lang="en-US" dirty="0" err="1" smtClean="0"/>
              <a:t>atm</a:t>
            </a:r>
            <a:endParaRPr lang="en-US" dirty="0" smtClean="0"/>
          </a:p>
          <a:p>
            <a:r>
              <a:rPr lang="en-US" dirty="0" smtClean="0"/>
              <a:t>21°C</a:t>
            </a:r>
          </a:p>
          <a:p>
            <a:r>
              <a:rPr lang="en-US" dirty="0" smtClean="0"/>
              <a:t>Water flowing into the larval containers was monitored for pH, DIC and TA</a:t>
            </a:r>
          </a:p>
          <a:p>
            <a:r>
              <a:rPr lang="en-US" dirty="0" smtClean="0"/>
              <a:t>Water within the larval containers was monitored for pH and 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373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Larvae: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Eggs were fertilized in pCO</a:t>
            </a:r>
            <a:r>
              <a:rPr lang="en-US" baseline="-25000" dirty="0" smtClean="0"/>
              <a:t>2</a:t>
            </a:r>
            <a:r>
              <a:rPr lang="en-US" dirty="0" smtClean="0"/>
              <a:t> treatment water (6 replicates per treatment)</a:t>
            </a:r>
          </a:p>
          <a:p>
            <a:r>
              <a:rPr lang="en-US" dirty="0" smtClean="0"/>
              <a:t>Samples were taken and fixed at 1 and 6 hours post-fertilization and at 1 and 3 days post-fertilization</a:t>
            </a:r>
          </a:p>
          <a:p>
            <a:r>
              <a:rPr lang="en-US" dirty="0" smtClean="0"/>
              <a:t>Samples were taken for RNA extraction at 4 days post-fertilization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572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justed density 4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76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usted density 7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2118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usted density 10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10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djusted density 1500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827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ggs fertililzed at 1 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438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atched at 6 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681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evelopmental stage 6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  <p:sp>
        <p:nvSpPr>
          <p:cNvPr id="3" name="Right Brace 2"/>
          <p:cNvSpPr/>
          <p:nvPr/>
        </p:nvSpPr>
        <p:spPr>
          <a:xfrm>
            <a:off x="7249853" y="4672687"/>
            <a:ext cx="61647" cy="98631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7249853" y="2169902"/>
            <a:ext cx="61647" cy="250278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7254297" y="970565"/>
            <a:ext cx="45719" cy="1112765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91543" y="3329095"/>
            <a:ext cx="13808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Pre-hatching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49853" y="5006107"/>
            <a:ext cx="132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Pre-gastrula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91543" y="1381922"/>
            <a:ext cx="127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Trocophore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37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Pacific oysters respond to environmental stresses?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Ceramide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Ocean acidification stress on larvae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Ocean acidification and a secondary stress on juveniles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Effects of ocean acidification on fitness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352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portion gastrul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922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hinge 24 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14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ge box 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0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ll depth box plo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28600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38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Larvae: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Next steps</a:t>
            </a:r>
          </a:p>
          <a:p>
            <a:pPr lvl="1"/>
            <a:r>
              <a:rPr lang="en-US" dirty="0" smtClean="0"/>
              <a:t>Extract RNA and determine concentrations</a:t>
            </a:r>
          </a:p>
          <a:p>
            <a:pPr lvl="2"/>
            <a:r>
              <a:rPr lang="en-US" dirty="0" smtClean="0"/>
              <a:t>1-12 </a:t>
            </a:r>
            <a:r>
              <a:rPr lang="en-US" dirty="0" err="1" smtClean="0"/>
              <a:t>ng</a:t>
            </a:r>
            <a:r>
              <a:rPr lang="en-US" dirty="0" smtClean="0"/>
              <a:t>/µL</a:t>
            </a:r>
          </a:p>
          <a:p>
            <a:pPr lvl="1"/>
            <a:r>
              <a:rPr lang="en-US" dirty="0" err="1" smtClean="0"/>
              <a:t>qPCR</a:t>
            </a:r>
            <a:r>
              <a:rPr lang="en-US" dirty="0"/>
              <a:t> </a:t>
            </a:r>
            <a:r>
              <a:rPr lang="en-US" dirty="0" smtClean="0"/>
              <a:t>of candidate genes:</a:t>
            </a:r>
          </a:p>
          <a:p>
            <a:pPr lvl="2"/>
            <a:r>
              <a:rPr lang="en-US" dirty="0"/>
              <a:t>Shell </a:t>
            </a:r>
            <a:r>
              <a:rPr lang="en-US" dirty="0" smtClean="0"/>
              <a:t>mineralization (8 proteins isolated by Marie et al. 2011; </a:t>
            </a:r>
            <a:r>
              <a:rPr lang="en-US" dirty="0" err="1" smtClean="0"/>
              <a:t>Kurihara</a:t>
            </a:r>
            <a:r>
              <a:rPr lang="en-US" dirty="0" smtClean="0"/>
              <a:t> et al. 2007)</a:t>
            </a:r>
            <a:endParaRPr lang="en-US" dirty="0"/>
          </a:p>
          <a:p>
            <a:pPr lvl="2"/>
            <a:r>
              <a:rPr lang="en-US" dirty="0"/>
              <a:t>Oxidative stress: </a:t>
            </a:r>
            <a:r>
              <a:rPr lang="en-US" dirty="0" err="1"/>
              <a:t>peroxiredoxin</a:t>
            </a:r>
            <a:r>
              <a:rPr lang="en-US" dirty="0"/>
              <a:t>, superoxide </a:t>
            </a:r>
            <a:r>
              <a:rPr lang="en-US" dirty="0" smtClean="0"/>
              <a:t>dismutase (</a:t>
            </a:r>
            <a:r>
              <a:rPr lang="en-US" dirty="0" err="1" smtClean="0"/>
              <a:t>Tomanek</a:t>
            </a:r>
            <a:r>
              <a:rPr lang="en-US" dirty="0" smtClean="0"/>
              <a:t> et al. 2011)</a:t>
            </a:r>
            <a:endParaRPr lang="en-US" dirty="0"/>
          </a:p>
          <a:p>
            <a:pPr lvl="2"/>
            <a:r>
              <a:rPr lang="en-US" dirty="0" smtClean="0"/>
              <a:t>Energy metabolism: ATP synthase, citrate synthase, pyruvate kinase, </a:t>
            </a:r>
            <a:r>
              <a:rPr lang="en-US" dirty="0" err="1" smtClean="0"/>
              <a:t>thiolase</a:t>
            </a:r>
            <a:r>
              <a:rPr lang="en-US" dirty="0" smtClean="0"/>
              <a:t> (</a:t>
            </a:r>
            <a:r>
              <a:rPr lang="en-US" dirty="0" err="1" smtClean="0"/>
              <a:t>Stumpp</a:t>
            </a:r>
            <a:r>
              <a:rPr lang="en-US" dirty="0" smtClean="0"/>
              <a:t> et al. 2011; Wong et al. 2011)</a:t>
            </a:r>
          </a:p>
          <a:p>
            <a:pPr lvl="2"/>
            <a:r>
              <a:rPr lang="en-US" dirty="0" smtClean="0"/>
              <a:t>Molecular chaperones (Wong et al. 2011)</a:t>
            </a:r>
          </a:p>
          <a:p>
            <a:pPr lvl="1"/>
            <a:r>
              <a:rPr lang="en-US" dirty="0" smtClean="0"/>
              <a:t>Analyze SEM photos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19275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Ocean Acidification and Secondary Stress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exposure to ocean acidification impact the oyster’s physiological response to a second environmental stress?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Precondition oysters to one of 3 pCO</a:t>
            </a:r>
            <a:r>
              <a:rPr lang="en-US" baseline="-25000" dirty="0" smtClean="0"/>
              <a:t>2</a:t>
            </a:r>
            <a:r>
              <a:rPr lang="en-US" dirty="0" smtClean="0"/>
              <a:t> for 1 or 2 weeks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Expose to second stressor PCP for 1 week at 2 different environmentally relevant levels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gene expression and gill histology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273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Stress: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958" y="1417638"/>
            <a:ext cx="275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: 400, 700, 1500 µ</a:t>
            </a:r>
            <a:r>
              <a:rPr lang="en-US" dirty="0" err="1" smtClean="0"/>
              <a:t>atm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30243" y="2206889"/>
            <a:ext cx="1419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1 week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109120" y="2206889"/>
            <a:ext cx="1510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pCO</a:t>
            </a:r>
            <a:r>
              <a:rPr lang="en-US" baseline="-25000" dirty="0" smtClean="0"/>
              <a:t>2</a:t>
            </a:r>
            <a:r>
              <a:rPr lang="en-US" dirty="0" smtClean="0"/>
              <a:t> 2 weeks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8242" y="3501433"/>
            <a:ext cx="126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PCP 1 week</a:t>
            </a:r>
          </a:p>
          <a:p>
            <a:r>
              <a:rPr lang="en-US" dirty="0" smtClean="0"/>
              <a:t>0.05 µg/L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75498" y="3501433"/>
            <a:ext cx="126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PCP 1 week</a:t>
            </a:r>
          </a:p>
          <a:p>
            <a:r>
              <a:rPr lang="en-US" dirty="0" smtClean="0"/>
              <a:t>0.15 µg/L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4664" y="3501433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3701" y="3497471"/>
            <a:ext cx="126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PCP 1 week</a:t>
            </a:r>
          </a:p>
          <a:p>
            <a:r>
              <a:rPr lang="en-US" dirty="0" smtClean="0"/>
              <a:t>0.05 µg/L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243263" y="3497471"/>
            <a:ext cx="12672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PCP 1 week</a:t>
            </a:r>
          </a:p>
          <a:p>
            <a:r>
              <a:rPr lang="en-US" dirty="0" smtClean="0"/>
              <a:t>0.15 µg/L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581610" y="3505838"/>
            <a:ext cx="883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</a:t>
            </a:r>
          </a:p>
        </p:txBody>
      </p:sp>
      <p:cxnSp>
        <p:nvCxnSpPr>
          <p:cNvPr id="14" name="Straight Arrow Connector 13"/>
          <p:cNvCxnSpPr>
            <a:stCxn id="5" idx="2"/>
            <a:endCxn id="7" idx="0"/>
          </p:cNvCxnSpPr>
          <p:nvPr/>
        </p:nvCxnSpPr>
        <p:spPr>
          <a:xfrm flipH="1">
            <a:off x="941870" y="2576221"/>
            <a:ext cx="1198307" cy="92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5" idx="2"/>
            <a:endCxn id="8" idx="0"/>
          </p:cNvCxnSpPr>
          <p:nvPr/>
        </p:nvCxnSpPr>
        <p:spPr>
          <a:xfrm>
            <a:off x="2140177" y="2576221"/>
            <a:ext cx="68949" cy="92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5" idx="2"/>
            <a:endCxn id="9" idx="0"/>
          </p:cNvCxnSpPr>
          <p:nvPr/>
        </p:nvCxnSpPr>
        <p:spPr>
          <a:xfrm>
            <a:off x="2140177" y="2576221"/>
            <a:ext cx="1386112" cy="92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644109" y="2572259"/>
            <a:ext cx="1198307" cy="9252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2"/>
            <a:endCxn id="11" idx="0"/>
          </p:cNvCxnSpPr>
          <p:nvPr/>
        </p:nvCxnSpPr>
        <p:spPr>
          <a:xfrm>
            <a:off x="6864195" y="2576221"/>
            <a:ext cx="12696" cy="921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6" idx="2"/>
            <a:endCxn id="12" idx="0"/>
          </p:cNvCxnSpPr>
          <p:nvPr/>
        </p:nvCxnSpPr>
        <p:spPr>
          <a:xfrm>
            <a:off x="6864195" y="2576221"/>
            <a:ext cx="1159040" cy="92961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837123" y="4648029"/>
            <a:ext cx="503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•Gene expression in gill tissue – NGS or candidate genes </a:t>
            </a:r>
            <a:r>
              <a:rPr lang="en-US" dirty="0" err="1" smtClean="0"/>
              <a:t>qPCR</a:t>
            </a:r>
            <a:endParaRPr lang="en-US" dirty="0" smtClean="0"/>
          </a:p>
          <a:p>
            <a:r>
              <a:rPr lang="en-US" dirty="0" smtClean="0"/>
              <a:t>•Histology of gill tissue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245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Stress: Genes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Genes involved in electron transport chain (</a:t>
            </a:r>
            <a:r>
              <a:rPr lang="en-US" dirty="0" err="1" smtClean="0"/>
              <a:t>Shofer</a:t>
            </a:r>
            <a:r>
              <a:rPr lang="en-US" dirty="0" smtClean="0"/>
              <a:t> &amp; </a:t>
            </a:r>
            <a:r>
              <a:rPr lang="en-US" dirty="0" err="1" smtClean="0"/>
              <a:t>Tjeerdema</a:t>
            </a:r>
            <a:r>
              <a:rPr lang="en-US" dirty="0" smtClean="0"/>
              <a:t> 1993)</a:t>
            </a:r>
          </a:p>
          <a:p>
            <a:pPr lvl="1"/>
            <a:r>
              <a:rPr lang="en-US" dirty="0" smtClean="0"/>
              <a:t>Cytochrome oxidase</a:t>
            </a:r>
          </a:p>
          <a:p>
            <a:pPr lvl="1"/>
            <a:r>
              <a:rPr lang="en-US" dirty="0" smtClean="0"/>
              <a:t>NADH dehydrogenase</a:t>
            </a:r>
          </a:p>
          <a:p>
            <a:pPr lvl="1"/>
            <a:r>
              <a:rPr lang="en-US" dirty="0" smtClean="0"/>
              <a:t>ATP synthase</a:t>
            </a:r>
          </a:p>
          <a:p>
            <a:r>
              <a:rPr lang="en-US" dirty="0" smtClean="0"/>
              <a:t>Genes in detoxification response</a:t>
            </a:r>
          </a:p>
          <a:p>
            <a:pPr lvl="1"/>
            <a:r>
              <a:rPr lang="en-US" dirty="0" smtClean="0"/>
              <a:t>Glutathione-s-</a:t>
            </a:r>
            <a:r>
              <a:rPr lang="en-US" dirty="0" err="1" smtClean="0"/>
              <a:t>transferase</a:t>
            </a:r>
            <a:endParaRPr lang="en-US" dirty="0" smtClean="0"/>
          </a:p>
          <a:p>
            <a:pPr lvl="1"/>
            <a:r>
              <a:rPr lang="en-US" dirty="0" err="1" smtClean="0"/>
              <a:t>Peroxiredoxin</a:t>
            </a:r>
            <a:r>
              <a:rPr lang="en-US" dirty="0" smtClean="0"/>
              <a:t> 6</a:t>
            </a:r>
          </a:p>
          <a:p>
            <a:pPr lvl="1"/>
            <a:r>
              <a:rPr lang="en-US" dirty="0" smtClean="0"/>
              <a:t>Superoxide dismutase</a:t>
            </a:r>
          </a:p>
          <a:p>
            <a:pPr lvl="1"/>
            <a:r>
              <a:rPr lang="en-US" dirty="0" smtClean="0"/>
              <a:t>Catalase</a:t>
            </a:r>
          </a:p>
          <a:p>
            <a:pPr lvl="1"/>
            <a:r>
              <a:rPr lang="en-US" dirty="0" err="1" smtClean="0"/>
              <a:t>Phenoloxidase</a:t>
            </a:r>
            <a:endParaRPr lang="en-US" dirty="0" smtClean="0"/>
          </a:p>
          <a:p>
            <a:r>
              <a:rPr lang="en-US" dirty="0" err="1" smtClean="0"/>
              <a:t>Ceramide</a:t>
            </a:r>
            <a:r>
              <a:rPr lang="en-US" dirty="0" smtClean="0"/>
              <a:t> pathway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2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Ocean Acidification and Fitness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 certain genotypes confer a selective advantage to thriving under ocean acidification conditions?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Condition hatchery oysters and oysters from a wild population for 2 months under 3 different pCO</a:t>
            </a:r>
            <a:r>
              <a:rPr lang="en-US" baseline="-25000" dirty="0" smtClean="0"/>
              <a:t>2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Quantify gonadal development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Promote spawning using a temperature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Assess larval development and survival after 24 hours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74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Methods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71319" y="1997834"/>
            <a:ext cx="166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Wild Oysters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46994" y="199783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Selectively Bred Oysters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57762" y="2577027"/>
            <a:ext cx="2379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400, 700, or 1000 µ</a:t>
            </a:r>
            <a:r>
              <a:rPr lang="en-US" dirty="0" err="1" smtClean="0"/>
              <a:t>atm</a:t>
            </a:r>
            <a:endParaRPr lang="en-US" dirty="0" smtClean="0"/>
          </a:p>
          <a:p>
            <a:pPr algn="ctr"/>
            <a:r>
              <a:rPr lang="en-US" dirty="0" smtClean="0"/>
              <a:t>2 months</a:t>
            </a:r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>
            <a:off x="1689166" y="2367166"/>
            <a:ext cx="394550" cy="1368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6699461" y="2367166"/>
            <a:ext cx="394550" cy="1368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37460" y="3871571"/>
            <a:ext cx="30971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Quantify gonadal development</a:t>
            </a:r>
          </a:p>
          <a:p>
            <a:pPr algn="ctr"/>
            <a:r>
              <a:rPr lang="en-US" dirty="0" smtClean="0"/>
              <a:t>20 oysters from each</a:t>
            </a:r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1763144" y="4517902"/>
            <a:ext cx="394550" cy="8082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6699461" y="4517902"/>
            <a:ext cx="394550" cy="80822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35478" y="5560643"/>
            <a:ext cx="182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Spawn 30 oysters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996232" y="5560643"/>
            <a:ext cx="1826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Spawn 30 oysters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954113" y="5929975"/>
            <a:ext cx="40751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Larvae</a:t>
            </a:r>
          </a:p>
          <a:p>
            <a:r>
              <a:rPr lang="en-US" dirty="0" smtClean="0"/>
              <a:t>•genotype survivors after 24 h</a:t>
            </a:r>
          </a:p>
          <a:p>
            <a:r>
              <a:rPr lang="en-US" dirty="0" smtClean="0"/>
              <a:t>•quantify growth and calcification at 24 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137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Ceramide</a:t>
            </a:r>
            <a:r>
              <a:rPr lang="en-US" dirty="0" smtClean="0"/>
              <a:t> synthesis and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Ceramide</a:t>
            </a:r>
            <a:r>
              <a:rPr lang="en-US" dirty="0" smtClean="0"/>
              <a:t> is an important signaling molecule in the vertebrate stress response</a:t>
            </a:r>
          </a:p>
          <a:p>
            <a:r>
              <a:rPr lang="en-US" dirty="0" smtClean="0"/>
              <a:t>What is </a:t>
            </a:r>
            <a:r>
              <a:rPr lang="en-US" dirty="0" err="1" smtClean="0"/>
              <a:t>ceramide’s</a:t>
            </a:r>
            <a:r>
              <a:rPr lang="en-US" dirty="0" smtClean="0"/>
              <a:t> role, if any, in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dirty="0" smtClean="0"/>
              <a:t>?  Is it an important component of the stress response?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70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Fitness: Methods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Gonadal development (Li et al. 2000)</a:t>
            </a:r>
          </a:p>
          <a:p>
            <a:pPr lvl="1"/>
            <a:r>
              <a:rPr lang="en-US" dirty="0" smtClean="0"/>
              <a:t>Histology: quantify gametogenesis; biochemical analysis?</a:t>
            </a:r>
          </a:p>
          <a:p>
            <a:r>
              <a:rPr lang="en-US" dirty="0" smtClean="0"/>
              <a:t>Genotyping – </a:t>
            </a:r>
            <a:r>
              <a:rPr lang="en-US" dirty="0" err="1" smtClean="0"/>
              <a:t>broodstock</a:t>
            </a:r>
            <a:r>
              <a:rPr lang="en-US" dirty="0" smtClean="0"/>
              <a:t> and larvae</a:t>
            </a:r>
          </a:p>
          <a:p>
            <a:pPr lvl="1"/>
            <a:r>
              <a:rPr lang="en-US" dirty="0" smtClean="0"/>
              <a:t>RAD sequencing of genome (adults and larvae) to find changes in diversity between treatments and in family composition</a:t>
            </a:r>
          </a:p>
          <a:p>
            <a:pPr lvl="1"/>
            <a:r>
              <a:rPr lang="en-US" dirty="0" smtClean="0"/>
              <a:t>RAD sequencing of </a:t>
            </a:r>
            <a:r>
              <a:rPr lang="en-US" dirty="0" err="1" smtClean="0"/>
              <a:t>transcriptome</a:t>
            </a:r>
            <a:r>
              <a:rPr lang="en-US" dirty="0" smtClean="0"/>
              <a:t> (larvae) to find changes in genes associated with survival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490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98545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Finish </a:t>
            </a:r>
            <a:r>
              <a:rPr lang="en-US" dirty="0" err="1" smtClean="0"/>
              <a:t>ceramide</a:t>
            </a:r>
            <a:r>
              <a:rPr lang="en-US" dirty="0" smtClean="0"/>
              <a:t> paper – </a:t>
            </a:r>
            <a:r>
              <a:rPr lang="en-US" dirty="0" smtClean="0">
                <a:solidFill>
                  <a:srgbClr val="3366FF"/>
                </a:solidFill>
              </a:rPr>
              <a:t>September 2011</a:t>
            </a:r>
          </a:p>
          <a:p>
            <a:r>
              <a:rPr lang="en-US" dirty="0" err="1" smtClean="0"/>
              <a:t>qPCR</a:t>
            </a:r>
            <a:r>
              <a:rPr lang="en-US" dirty="0" smtClean="0"/>
              <a:t> of larvae OA – </a:t>
            </a:r>
            <a:r>
              <a:rPr lang="en-US" dirty="0" smtClean="0">
                <a:solidFill>
                  <a:srgbClr val="3366FF"/>
                </a:solidFill>
              </a:rPr>
              <a:t>September 2011</a:t>
            </a:r>
          </a:p>
          <a:p>
            <a:pPr lvl="1"/>
            <a:r>
              <a:rPr lang="en-US" dirty="0" smtClean="0"/>
              <a:t>Write paper? </a:t>
            </a:r>
            <a:r>
              <a:rPr lang="en-US" dirty="0" smtClean="0">
                <a:solidFill>
                  <a:srgbClr val="3366FF"/>
                </a:solidFill>
              </a:rPr>
              <a:t>October-November 2011</a:t>
            </a:r>
          </a:p>
          <a:p>
            <a:r>
              <a:rPr lang="en-US" dirty="0" smtClean="0"/>
              <a:t>Write dissertation proposal and general exam – </a:t>
            </a:r>
            <a:r>
              <a:rPr lang="en-US" dirty="0" smtClean="0">
                <a:solidFill>
                  <a:srgbClr val="3366FF"/>
                </a:solidFill>
              </a:rPr>
              <a:t>August – September 2011</a:t>
            </a:r>
          </a:p>
          <a:p>
            <a:r>
              <a:rPr lang="en-US" dirty="0" smtClean="0"/>
              <a:t>Secondary stress pCO</a:t>
            </a:r>
            <a:r>
              <a:rPr lang="en-US" baseline="-25000" dirty="0" smtClean="0"/>
              <a:t>2</a:t>
            </a:r>
            <a:r>
              <a:rPr lang="en-US" dirty="0" smtClean="0"/>
              <a:t> and PCP exposures – </a:t>
            </a:r>
            <a:r>
              <a:rPr lang="en-US" dirty="0" smtClean="0">
                <a:solidFill>
                  <a:srgbClr val="3366FF"/>
                </a:solidFill>
              </a:rPr>
              <a:t>October 2011</a:t>
            </a:r>
          </a:p>
          <a:p>
            <a:r>
              <a:rPr lang="en-US" dirty="0" smtClean="0"/>
              <a:t>Secondary stress RNA extraction, </a:t>
            </a:r>
            <a:r>
              <a:rPr lang="en-US" dirty="0" err="1" smtClean="0"/>
              <a:t>qPCR</a:t>
            </a:r>
            <a:r>
              <a:rPr lang="en-US" dirty="0" smtClean="0"/>
              <a:t>/sequencing and histology – </a:t>
            </a:r>
            <a:r>
              <a:rPr lang="en-US" dirty="0" smtClean="0">
                <a:solidFill>
                  <a:srgbClr val="3366FF"/>
                </a:solidFill>
              </a:rPr>
              <a:t>November-December 2011</a:t>
            </a:r>
          </a:p>
          <a:p>
            <a:r>
              <a:rPr lang="en-US" dirty="0" smtClean="0"/>
              <a:t>Secondary stress analysis and write paper – </a:t>
            </a:r>
            <a:r>
              <a:rPr lang="en-US" dirty="0" smtClean="0">
                <a:solidFill>
                  <a:srgbClr val="3366FF"/>
                </a:solidFill>
              </a:rPr>
              <a:t>January 2012</a:t>
            </a:r>
          </a:p>
          <a:p>
            <a:r>
              <a:rPr lang="en-US" dirty="0" smtClean="0"/>
              <a:t>Precondition adults for fitness experiment – </a:t>
            </a:r>
            <a:r>
              <a:rPr lang="en-US" dirty="0" smtClean="0">
                <a:solidFill>
                  <a:srgbClr val="3366FF"/>
                </a:solidFill>
              </a:rPr>
              <a:t>February-March 2012</a:t>
            </a:r>
          </a:p>
          <a:p>
            <a:r>
              <a:rPr lang="en-US" dirty="0" smtClean="0"/>
              <a:t>Fitness experiment assess </a:t>
            </a:r>
            <a:r>
              <a:rPr lang="en-US" dirty="0" smtClean="0"/>
              <a:t>24h </a:t>
            </a:r>
            <a:r>
              <a:rPr lang="en-US" dirty="0" smtClean="0"/>
              <a:t>of larval </a:t>
            </a:r>
            <a:r>
              <a:rPr lang="en-US" dirty="0" smtClean="0"/>
              <a:t>development; fix samples for gonad histology </a:t>
            </a:r>
            <a:r>
              <a:rPr lang="en-US" dirty="0" smtClean="0"/>
              <a:t>– </a:t>
            </a:r>
            <a:r>
              <a:rPr lang="en-US" dirty="0" smtClean="0">
                <a:solidFill>
                  <a:srgbClr val="3366FF"/>
                </a:solidFill>
              </a:rPr>
              <a:t>March/April 2012</a:t>
            </a:r>
          </a:p>
          <a:p>
            <a:r>
              <a:rPr lang="en-US" dirty="0" smtClean="0"/>
              <a:t>Genotype and </a:t>
            </a:r>
            <a:r>
              <a:rPr lang="en-US" dirty="0" smtClean="0"/>
              <a:t>histology of </a:t>
            </a:r>
            <a:r>
              <a:rPr lang="en-US" dirty="0" smtClean="0"/>
              <a:t>fitness experiment – </a:t>
            </a:r>
            <a:r>
              <a:rPr lang="en-US" dirty="0" smtClean="0">
                <a:solidFill>
                  <a:srgbClr val="3366FF"/>
                </a:solidFill>
              </a:rPr>
              <a:t>April – June 2012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Write up fitness experiment – </a:t>
            </a:r>
            <a:r>
              <a:rPr lang="en-US" dirty="0" smtClean="0">
                <a:solidFill>
                  <a:srgbClr val="3366FF"/>
                </a:solidFill>
              </a:rPr>
              <a:t>August 2012</a:t>
            </a:r>
            <a:endParaRPr lang="en-US" dirty="0" smtClean="0"/>
          </a:p>
          <a:p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r>
              <a:rPr lang="en-US" i="1" dirty="0" smtClean="0"/>
              <a:t> </a:t>
            </a:r>
            <a:r>
              <a:rPr lang="en-US" dirty="0" smtClean="0"/>
              <a:t>exposure, practice plating and </a:t>
            </a:r>
            <a:r>
              <a:rPr lang="en-US" dirty="0" err="1" smtClean="0"/>
              <a:t>qPCRing</a:t>
            </a:r>
            <a:r>
              <a:rPr lang="en-US" dirty="0" smtClean="0"/>
              <a:t> </a:t>
            </a:r>
            <a:r>
              <a:rPr lang="en-US" dirty="0" err="1" smtClean="0"/>
              <a:t>hemocytes</a:t>
            </a:r>
            <a:r>
              <a:rPr lang="en-US" dirty="0" smtClean="0"/>
              <a:t> for </a:t>
            </a:r>
            <a:r>
              <a:rPr lang="en-US" dirty="0" err="1" smtClean="0"/>
              <a:t>ceramide</a:t>
            </a:r>
            <a:r>
              <a:rPr lang="en-US" dirty="0" smtClean="0"/>
              <a:t> part II – </a:t>
            </a:r>
            <a:r>
              <a:rPr lang="en-US" dirty="0" smtClean="0">
                <a:solidFill>
                  <a:srgbClr val="3366FF"/>
                </a:solidFill>
              </a:rPr>
              <a:t>September 2012</a:t>
            </a:r>
          </a:p>
          <a:p>
            <a:r>
              <a:rPr lang="en-US" dirty="0" err="1" smtClean="0">
                <a:solidFill>
                  <a:srgbClr val="000000"/>
                </a:solidFill>
              </a:rPr>
              <a:t>qPCR</a:t>
            </a:r>
            <a:r>
              <a:rPr lang="en-US" dirty="0" smtClean="0">
                <a:solidFill>
                  <a:srgbClr val="000000"/>
                </a:solidFill>
              </a:rPr>
              <a:t> and apoptosis quantification; analysis </a:t>
            </a:r>
            <a:r>
              <a:rPr lang="en-US" dirty="0" smtClean="0">
                <a:solidFill>
                  <a:srgbClr val="000000"/>
                </a:solidFill>
              </a:rPr>
              <a:t>of </a:t>
            </a:r>
            <a:r>
              <a:rPr lang="en-US" dirty="0" err="1" smtClean="0">
                <a:solidFill>
                  <a:srgbClr val="000000"/>
                </a:solidFill>
              </a:rPr>
              <a:t>ceramide</a:t>
            </a:r>
            <a:r>
              <a:rPr lang="en-US" dirty="0" smtClean="0">
                <a:solidFill>
                  <a:srgbClr val="000000"/>
                </a:solidFill>
              </a:rPr>
              <a:t> part II results – </a:t>
            </a:r>
            <a:r>
              <a:rPr lang="en-US" dirty="0" smtClean="0">
                <a:solidFill>
                  <a:srgbClr val="3366FF"/>
                </a:solidFill>
              </a:rPr>
              <a:t>October-December 2012</a:t>
            </a:r>
          </a:p>
          <a:p>
            <a:r>
              <a:rPr lang="en-US" dirty="0" smtClean="0"/>
              <a:t>Tie up loose ends and write dissertation - </a:t>
            </a:r>
            <a:r>
              <a:rPr lang="en-US" dirty="0" smtClean="0">
                <a:solidFill>
                  <a:srgbClr val="3366FF"/>
                </a:solidFill>
              </a:rPr>
              <a:t>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59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Ceramide</a:t>
            </a:r>
            <a:r>
              <a:rPr lang="en-US" dirty="0" smtClean="0"/>
              <a:t> synthesis and metabolism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i="1" dirty="0" smtClean="0"/>
              <a:t>In </a:t>
            </a:r>
            <a:r>
              <a:rPr lang="en-US" i="1" dirty="0" err="1" smtClean="0"/>
              <a:t>sililco</a:t>
            </a:r>
            <a:r>
              <a:rPr lang="en-US" dirty="0" smtClean="0"/>
              <a:t> gene discovery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 sequencing and homology with vertebrate sequences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Gene expression under environmental stress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Levels of apoptosis under environmental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919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Ceramide</a:t>
            </a:r>
            <a:r>
              <a:rPr lang="en-US" dirty="0" smtClean="0"/>
              <a:t>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SRA and EST sequences were assembled and blasted against </a:t>
            </a:r>
            <a:r>
              <a:rPr lang="en-US" dirty="0" err="1" smtClean="0"/>
              <a:t>SwissProt</a:t>
            </a:r>
            <a:endParaRPr lang="en-US" dirty="0" smtClean="0"/>
          </a:p>
          <a:p>
            <a:r>
              <a:rPr lang="en-US" dirty="0" smtClean="0"/>
              <a:t>Top blast hits were screened for </a:t>
            </a:r>
            <a:r>
              <a:rPr lang="en-US" dirty="0" err="1" smtClean="0"/>
              <a:t>ceramide</a:t>
            </a:r>
            <a:r>
              <a:rPr lang="en-US" dirty="0" smtClean="0"/>
              <a:t>-associated genes</a:t>
            </a:r>
          </a:p>
          <a:p>
            <a:r>
              <a:rPr lang="en-US" dirty="0" smtClean="0"/>
              <a:t>4 genes were chose: serine </a:t>
            </a:r>
            <a:r>
              <a:rPr lang="en-US" dirty="0" err="1" smtClean="0"/>
              <a:t>palmitoyltransferase</a:t>
            </a:r>
            <a:r>
              <a:rPr lang="en-US" dirty="0" smtClean="0"/>
              <a:t>, 3-ketodihydrosphingosine </a:t>
            </a:r>
            <a:r>
              <a:rPr lang="en-US" dirty="0" err="1" smtClean="0"/>
              <a:t>reductase</a:t>
            </a:r>
            <a:r>
              <a:rPr lang="en-US" dirty="0" smtClean="0"/>
              <a:t>, acid </a:t>
            </a:r>
            <a:r>
              <a:rPr lang="en-US" dirty="0" err="1" smtClean="0"/>
              <a:t>ceramidase</a:t>
            </a:r>
            <a:r>
              <a:rPr lang="en-US" dirty="0" smtClean="0"/>
              <a:t>, and </a:t>
            </a:r>
            <a:r>
              <a:rPr lang="en-US" dirty="0" err="1" smtClean="0"/>
              <a:t>ceramide</a:t>
            </a:r>
            <a:r>
              <a:rPr lang="en-US" dirty="0" smtClean="0"/>
              <a:t> </a:t>
            </a:r>
            <a:r>
              <a:rPr lang="en-US" dirty="0" err="1" smtClean="0"/>
              <a:t>glucosyltransferase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1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Arrow Connector 4"/>
          <p:cNvCxnSpPr>
            <a:stCxn id="6" idx="2"/>
          </p:cNvCxnSpPr>
          <p:nvPr/>
        </p:nvCxnSpPr>
        <p:spPr>
          <a:xfrm>
            <a:off x="1796143" y="495905"/>
            <a:ext cx="1868713" cy="2237619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136952" y="0"/>
            <a:ext cx="1318381" cy="4959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d</a:t>
            </a:r>
            <a:r>
              <a:rPr lang="en-US" i="1" dirty="0" smtClean="0"/>
              <a:t>e novo </a:t>
            </a:r>
            <a:r>
              <a:rPr lang="en-US" dirty="0" smtClean="0"/>
              <a:t>synthesis</a:t>
            </a:r>
            <a:endParaRPr lang="en-US" i="1" dirty="0"/>
          </a:p>
        </p:txBody>
      </p:sp>
      <p:sp>
        <p:nvSpPr>
          <p:cNvPr id="7" name="Rectangle 6"/>
          <p:cNvSpPr/>
          <p:nvPr/>
        </p:nvSpPr>
        <p:spPr>
          <a:xfrm>
            <a:off x="6918475" y="0"/>
            <a:ext cx="1294191" cy="4959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Catabolic generation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411739" y="5890380"/>
            <a:ext cx="1318381" cy="49590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metabolism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0518" y="661095"/>
            <a:ext cx="1596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Serine + </a:t>
            </a:r>
            <a:r>
              <a:rPr lang="en-US" sz="1200" dirty="0" err="1" smtClean="0"/>
              <a:t>Palmitoyl</a:t>
            </a:r>
            <a:r>
              <a:rPr lang="en-US" sz="1200" dirty="0" smtClean="0"/>
              <a:t> CoA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647103" y="925999"/>
            <a:ext cx="2029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Serine </a:t>
            </a:r>
            <a:r>
              <a:rPr lang="en-US" sz="1200" i="1" dirty="0" err="1" smtClean="0">
                <a:solidFill>
                  <a:srgbClr val="FF0000"/>
                </a:solidFill>
              </a:rPr>
              <a:t>palmitoyltransferase</a:t>
            </a:r>
            <a:r>
              <a:rPr lang="en-US" sz="1200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Cg</a:t>
            </a:r>
            <a:endParaRPr lang="en-US" sz="12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2322" y="1173697"/>
            <a:ext cx="1356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3-Ketosphinganine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>
            <a:off x="1898963" y="1389948"/>
            <a:ext cx="2478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rgbClr val="FF0000"/>
                </a:solidFill>
              </a:rPr>
              <a:t>3-ketodihydrosphingosine </a:t>
            </a:r>
            <a:r>
              <a:rPr lang="en-US" sz="1200" i="1" dirty="0" err="1" smtClean="0">
                <a:solidFill>
                  <a:srgbClr val="FF0000"/>
                </a:solidFill>
              </a:rPr>
              <a:t>reductase</a:t>
            </a:r>
            <a:endParaRPr lang="en-US" sz="1200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489015" y="1636179"/>
            <a:ext cx="14285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Dihydrosphingosine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2521354" y="1892949"/>
            <a:ext cx="1499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Ceramide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synthase</a:t>
            </a:r>
            <a:r>
              <a:rPr lang="en-US" sz="1200" i="1" baseline="30000" dirty="0" err="1" smtClean="0">
                <a:solidFill>
                  <a:srgbClr val="E46C0A"/>
                </a:solidFill>
              </a:rPr>
              <a:t>Cg</a:t>
            </a:r>
            <a:endParaRPr lang="en-US" sz="1200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16168" y="2159596"/>
            <a:ext cx="12654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Dihydroceramide</a:t>
            </a:r>
            <a:endParaRPr lang="en-US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084296" y="2350925"/>
            <a:ext cx="923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Desaturase</a:t>
            </a:r>
            <a:endParaRPr lang="en-US" sz="1200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7488869" y="568228"/>
            <a:ext cx="110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Sphingomyelin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5831210" y="502298"/>
            <a:ext cx="14160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Sphingoymyelinase</a:t>
            </a:r>
            <a:endParaRPr lang="en-US" sz="1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7484034" y="918792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Glucosylceramide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73095" y="834760"/>
            <a:ext cx="1098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/>
              <a:t>Cerebrosidase</a:t>
            </a:r>
            <a:endParaRPr lang="en-US" sz="1200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84034" y="1290995"/>
            <a:ext cx="95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Sphingosine</a:t>
            </a:r>
            <a:endParaRPr lang="en-US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6213572" y="1193207"/>
            <a:ext cx="15878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Ceramide</a:t>
            </a:r>
            <a:r>
              <a:rPr lang="en-US" sz="1200" i="1" dirty="0"/>
              <a:t> </a:t>
            </a:r>
            <a:r>
              <a:rPr lang="en-US" sz="1200" i="1" dirty="0" smtClean="0"/>
              <a:t>synthase</a:t>
            </a:r>
            <a:endParaRPr lang="en-US" sz="1200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7488869" y="1640140"/>
            <a:ext cx="1039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Ceramide</a:t>
            </a:r>
            <a:r>
              <a:rPr lang="en-US" sz="1200" dirty="0" smtClean="0"/>
              <a:t> 1-P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6570482" y="1563609"/>
            <a:ext cx="1019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Phosphatase</a:t>
            </a:r>
            <a:endParaRPr lang="en-US" sz="1200" i="1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245665" y="1087569"/>
            <a:ext cx="133402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370288" y="1087569"/>
            <a:ext cx="875377" cy="134902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298237" y="1462791"/>
            <a:ext cx="1263202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649788" y="1470206"/>
            <a:ext cx="648449" cy="113352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49" idx="6"/>
          </p:cNvCxnSpPr>
          <p:nvPr/>
        </p:nvCxnSpPr>
        <p:spPr>
          <a:xfrm flipH="1">
            <a:off x="5793618" y="1796619"/>
            <a:ext cx="834572" cy="1088095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10691" y="4566914"/>
            <a:ext cx="11074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Sphingomyelin</a:t>
            </a:r>
            <a:endParaRPr lang="en-US" sz="1200" dirty="0"/>
          </a:p>
        </p:txBody>
      </p:sp>
      <p:sp>
        <p:nvSpPr>
          <p:cNvPr id="31" name="TextBox 30"/>
          <p:cNvSpPr txBox="1"/>
          <p:nvPr/>
        </p:nvSpPr>
        <p:spPr>
          <a:xfrm>
            <a:off x="4605856" y="4917478"/>
            <a:ext cx="13003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Glucosylceramide</a:t>
            </a:r>
            <a:endParaRPr lang="en-US" sz="1200" dirty="0"/>
          </a:p>
        </p:txBody>
      </p:sp>
      <p:sp>
        <p:nvSpPr>
          <p:cNvPr id="32" name="TextBox 31"/>
          <p:cNvSpPr txBox="1"/>
          <p:nvPr/>
        </p:nvSpPr>
        <p:spPr>
          <a:xfrm>
            <a:off x="4605856" y="5289681"/>
            <a:ext cx="9578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Sphingosine</a:t>
            </a:r>
            <a:endParaRPr lang="en-US" sz="1200" dirty="0"/>
          </a:p>
        </p:txBody>
      </p:sp>
      <p:sp>
        <p:nvSpPr>
          <p:cNvPr id="33" name="TextBox 32"/>
          <p:cNvSpPr txBox="1"/>
          <p:nvPr/>
        </p:nvSpPr>
        <p:spPr>
          <a:xfrm>
            <a:off x="4610691" y="5638826"/>
            <a:ext cx="10390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Ceramide</a:t>
            </a:r>
            <a:r>
              <a:rPr lang="en-US" sz="1200" dirty="0" smtClean="0"/>
              <a:t> 1-P</a:t>
            </a:r>
            <a:endParaRPr lang="en-US" sz="1200" dirty="0"/>
          </a:p>
        </p:txBody>
      </p:sp>
      <p:cxnSp>
        <p:nvCxnSpPr>
          <p:cNvPr id="34" name="Straight Connector 33"/>
          <p:cNvCxnSpPr/>
          <p:nvPr/>
        </p:nvCxnSpPr>
        <p:spPr>
          <a:xfrm flipH="1">
            <a:off x="3229436" y="3435047"/>
            <a:ext cx="1376420" cy="126256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30" idx="1"/>
          </p:cNvCxnSpPr>
          <p:nvPr/>
        </p:nvCxnSpPr>
        <p:spPr>
          <a:xfrm>
            <a:off x="3229436" y="4697616"/>
            <a:ext cx="1381255" cy="779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3454230" y="4438914"/>
            <a:ext cx="11048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SM </a:t>
            </a:r>
            <a:r>
              <a:rPr lang="en-US" sz="1200" i="1" dirty="0" err="1" smtClean="0"/>
              <a:t>synthase</a:t>
            </a:r>
            <a:r>
              <a:rPr lang="en-US" sz="1200" i="1" baseline="30000" dirty="0" err="1" smtClean="0">
                <a:solidFill>
                  <a:schemeClr val="accent6">
                    <a:lumMod val="75000"/>
                  </a:schemeClr>
                </a:solidFill>
              </a:rPr>
              <a:t>Cg</a:t>
            </a:r>
            <a:endParaRPr lang="en-US" sz="1200" i="1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5906212" y="731912"/>
            <a:ext cx="170571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019524" y="731912"/>
            <a:ext cx="886688" cy="161901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628190" y="1796619"/>
            <a:ext cx="951501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729164" y="4803424"/>
            <a:ext cx="2001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Glucosylceramide</a:t>
            </a:r>
            <a:r>
              <a:rPr lang="en-US" sz="1200" i="1" dirty="0" smtClean="0">
                <a:solidFill>
                  <a:srgbClr val="FF0000"/>
                </a:solidFill>
              </a:rPr>
              <a:t> </a:t>
            </a:r>
            <a:r>
              <a:rPr lang="en-US" sz="1200" i="1" dirty="0" err="1" smtClean="0">
                <a:solidFill>
                  <a:srgbClr val="FF0000"/>
                </a:solidFill>
              </a:rPr>
              <a:t>synthase</a:t>
            </a:r>
            <a:r>
              <a:rPr lang="en-US" sz="1200" i="1" baseline="30000" dirty="0" err="1" smtClean="0">
                <a:solidFill>
                  <a:srgbClr val="E46C0A"/>
                </a:solidFill>
              </a:rPr>
              <a:t>Cg</a:t>
            </a:r>
            <a:endParaRPr lang="en-US" sz="1200" i="1" dirty="0"/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2636785" y="3338286"/>
            <a:ext cx="1669120" cy="1717524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endCxn id="31" idx="1"/>
          </p:cNvCxnSpPr>
          <p:nvPr/>
        </p:nvCxnSpPr>
        <p:spPr>
          <a:xfrm>
            <a:off x="2636784" y="5055810"/>
            <a:ext cx="1969072" cy="168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49" idx="3"/>
          </p:cNvCxnSpPr>
          <p:nvPr/>
        </p:nvCxnSpPr>
        <p:spPr>
          <a:xfrm flipH="1">
            <a:off x="1995714" y="3273858"/>
            <a:ext cx="1980892" cy="2144809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2" idx="1"/>
          </p:cNvCxnSpPr>
          <p:nvPr/>
        </p:nvCxnSpPr>
        <p:spPr>
          <a:xfrm>
            <a:off x="1995714" y="5418667"/>
            <a:ext cx="2610142" cy="9514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2107484" y="5149344"/>
            <a:ext cx="10523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 smtClean="0">
                <a:solidFill>
                  <a:srgbClr val="FF0000"/>
                </a:solidFill>
              </a:rPr>
              <a:t>Ceramidase</a:t>
            </a:r>
            <a:r>
              <a:rPr lang="en-US" sz="1200" i="1" baseline="30000" dirty="0" err="1">
                <a:solidFill>
                  <a:srgbClr val="E46C0A"/>
                </a:solidFill>
              </a:rPr>
              <a:t>Cg</a:t>
            </a:r>
            <a:endParaRPr lang="en-US" sz="1200" i="1" dirty="0"/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1199588" y="3120571"/>
            <a:ext cx="2566900" cy="2673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3" idx="1"/>
          </p:cNvCxnSpPr>
          <p:nvPr/>
        </p:nvCxnSpPr>
        <p:spPr>
          <a:xfrm flipV="1">
            <a:off x="1199588" y="5777326"/>
            <a:ext cx="3411103" cy="16293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15560" y="5516230"/>
            <a:ext cx="2066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 smtClean="0"/>
              <a:t>Ceramide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kinase</a:t>
            </a:r>
            <a:r>
              <a:rPr lang="en-US" sz="1200" i="1" baseline="30000" dirty="0" err="1" smtClean="0">
                <a:solidFill>
                  <a:srgbClr val="E46C0A"/>
                </a:solidFill>
              </a:rPr>
              <a:t>Cg</a:t>
            </a:r>
            <a:endParaRPr lang="en-US" sz="1200" i="1" dirty="0"/>
          </a:p>
        </p:txBody>
      </p:sp>
      <p:sp>
        <p:nvSpPr>
          <p:cNvPr id="49" name="Oval 48"/>
          <p:cNvSpPr/>
          <p:nvPr/>
        </p:nvSpPr>
        <p:spPr>
          <a:xfrm>
            <a:off x="3664856" y="2334381"/>
            <a:ext cx="2128762" cy="110066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CERAMIDE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131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Ceramide</a:t>
            </a:r>
            <a:r>
              <a:rPr lang="en-US" dirty="0" smtClean="0"/>
              <a:t>: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Primers designed for both sequencing and </a:t>
            </a:r>
            <a:r>
              <a:rPr lang="en-US" dirty="0" err="1" smtClean="0"/>
              <a:t>qPCR</a:t>
            </a:r>
            <a:endParaRPr lang="en-US" dirty="0" smtClean="0"/>
          </a:p>
          <a:p>
            <a:r>
              <a:rPr lang="en-US" dirty="0" smtClean="0"/>
              <a:t>Full length sequences aligned with homologous sequences in other organisms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ACM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902" y="1291975"/>
            <a:ext cx="499444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73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Ceramide</a:t>
            </a:r>
            <a:r>
              <a:rPr lang="en-US" dirty="0" smtClean="0"/>
              <a:t>: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Juvenile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r>
              <a:rPr lang="en-US" dirty="0" smtClean="0"/>
              <a:t> were exposed to </a:t>
            </a:r>
            <a:r>
              <a:rPr lang="en-US" i="1" dirty="0" smtClean="0"/>
              <a:t>V. </a:t>
            </a:r>
            <a:r>
              <a:rPr lang="en-US" i="1" dirty="0" err="1" smtClean="0"/>
              <a:t>vulnificus</a:t>
            </a:r>
            <a:r>
              <a:rPr lang="en-US" dirty="0" smtClean="0"/>
              <a:t> for 3 hours and RNA was extracted from gill tissue</a:t>
            </a:r>
            <a:endParaRPr lang="en-US" dirty="0"/>
          </a:p>
        </p:txBody>
      </p:sp>
      <p:pic>
        <p:nvPicPr>
          <p:cNvPr id="7" name="Picture 6" descr="boxplot vibex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420" y="1600200"/>
            <a:ext cx="4867219" cy="48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91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Ceramide</a:t>
            </a:r>
            <a:r>
              <a:rPr lang="en-US" dirty="0" smtClean="0"/>
              <a:t>: Methods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Immune challenge of juvenile </a:t>
            </a:r>
            <a:r>
              <a:rPr lang="en-US" i="1" dirty="0" smtClean="0"/>
              <a:t>C. </a:t>
            </a:r>
            <a:r>
              <a:rPr lang="en-US" i="1" dirty="0" err="1" smtClean="0"/>
              <a:t>gigas</a:t>
            </a:r>
            <a:endParaRPr lang="en-US" dirty="0" smtClean="0"/>
          </a:p>
          <a:p>
            <a:pPr lvl="1"/>
            <a:r>
              <a:rPr lang="en-US" i="1" dirty="0" smtClean="0"/>
              <a:t>V. </a:t>
            </a:r>
            <a:r>
              <a:rPr lang="en-US" i="1" dirty="0" err="1" smtClean="0"/>
              <a:t>tubiashii</a:t>
            </a:r>
            <a:r>
              <a:rPr lang="en-US" dirty="0" smtClean="0"/>
              <a:t> at 10</a:t>
            </a:r>
            <a:r>
              <a:rPr lang="en-US" baseline="30000" dirty="0" smtClean="0"/>
              <a:t>4</a:t>
            </a:r>
            <a:r>
              <a:rPr lang="en-US" dirty="0" smtClean="0"/>
              <a:t> and 10</a:t>
            </a:r>
            <a:r>
              <a:rPr lang="en-US" baseline="30000" dirty="0" smtClean="0"/>
              <a:t>6</a:t>
            </a:r>
            <a:r>
              <a:rPr lang="en-US" dirty="0" smtClean="0"/>
              <a:t> CFU/mL for 3 and 5 days</a:t>
            </a:r>
          </a:p>
          <a:p>
            <a:r>
              <a:rPr lang="en-US" dirty="0" err="1" smtClean="0"/>
              <a:t>qPCR</a:t>
            </a:r>
            <a:r>
              <a:rPr lang="en-US" dirty="0" smtClean="0"/>
              <a:t> 4 </a:t>
            </a:r>
            <a:r>
              <a:rPr lang="en-US" dirty="0" err="1" smtClean="0"/>
              <a:t>ceramide</a:t>
            </a:r>
            <a:r>
              <a:rPr lang="en-US" dirty="0" smtClean="0"/>
              <a:t> pathway genes – gill and </a:t>
            </a:r>
            <a:r>
              <a:rPr lang="en-US" dirty="0" err="1" smtClean="0"/>
              <a:t>hemocytes</a:t>
            </a:r>
            <a:endParaRPr lang="en-US" dirty="0" smtClean="0"/>
          </a:p>
          <a:p>
            <a:r>
              <a:rPr lang="en-US" dirty="0" smtClean="0"/>
              <a:t>Measure levels of apoptosis in </a:t>
            </a:r>
            <a:r>
              <a:rPr lang="en-US" dirty="0" err="1" smtClean="0"/>
              <a:t>hemocytes</a:t>
            </a:r>
            <a:r>
              <a:rPr lang="en-US" dirty="0" smtClean="0"/>
              <a:t> (</a:t>
            </a:r>
            <a:r>
              <a:rPr lang="en-US" dirty="0" err="1" smtClean="0"/>
              <a:t>Haimovitz</a:t>
            </a:r>
            <a:r>
              <a:rPr lang="en-US" dirty="0" smtClean="0"/>
              <a:t>-Friedman et al. 1994)</a:t>
            </a:r>
          </a:p>
          <a:p>
            <a:pPr lvl="1"/>
            <a:r>
              <a:rPr lang="en-US" dirty="0" smtClean="0"/>
              <a:t>Measure fragmentation of DNA</a:t>
            </a:r>
          </a:p>
          <a:p>
            <a:pPr lvl="1"/>
            <a:r>
              <a:rPr lang="en-US" dirty="0" smtClean="0"/>
              <a:t>Changes in nuclear chromatin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3190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1231</TotalTime>
  <Words>1008</Words>
  <Application>Microsoft Macintosh PowerPoint</Application>
  <PresentationFormat>On-screen Show (4:3)</PresentationFormat>
  <Paragraphs>161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Proposal for Dissertation Proposal</vt:lpstr>
      <vt:lpstr>Objectives</vt:lpstr>
      <vt:lpstr>Ceramide synthesis and metabolism</vt:lpstr>
      <vt:lpstr>Ceramide synthesis and metabolism</vt:lpstr>
      <vt:lpstr>Ceramide: Methods</vt:lpstr>
      <vt:lpstr>PowerPoint Presentation</vt:lpstr>
      <vt:lpstr>Ceramide: Methods</vt:lpstr>
      <vt:lpstr>Ceramide: Methods</vt:lpstr>
      <vt:lpstr>Ceramide: Methods</vt:lpstr>
      <vt:lpstr>Ocean Acidification and Larvae</vt:lpstr>
      <vt:lpstr>Larvae: Methods</vt:lpstr>
      <vt:lpstr>Larvae: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Larvae: Methods</vt:lpstr>
      <vt:lpstr>Ocean Acidification and Secondary Stress</vt:lpstr>
      <vt:lpstr>Secondary Stress: Methods</vt:lpstr>
      <vt:lpstr>Secondary Stress: Genes</vt:lpstr>
      <vt:lpstr>Ocean Acidification and Fitness</vt:lpstr>
      <vt:lpstr>Fitness: Methods</vt:lpstr>
      <vt:lpstr>Fitness: Methods</vt:lpstr>
      <vt:lpstr>TIMELINE</vt:lpstr>
    </vt:vector>
  </TitlesOfParts>
  <Company>National Marine Fisheries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Proposal for Dissertation Proposal</dc:title>
  <dc:creator>Emma Timmins-Schiffman</dc:creator>
  <cp:lastModifiedBy>Emma Timmins-Schiffman</cp:lastModifiedBy>
  <cp:revision>24</cp:revision>
  <dcterms:created xsi:type="dcterms:W3CDTF">2011-08-17T20:16:45Z</dcterms:created>
  <dcterms:modified xsi:type="dcterms:W3CDTF">2011-08-19T15:07:09Z</dcterms:modified>
</cp:coreProperties>
</file>